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Gill Sans"/>
      <p:regular r:id="rId21"/>
      <p:bold r:id="rId22"/>
    </p:embeddedFont>
    <p:embeddedFont>
      <p:font typeface="Open Sans Light"/>
      <p:regular r:id="rId23"/>
      <p:bold r:id="rId24"/>
      <p:italic r:id="rId25"/>
      <p:boldItalic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gHpUce2UD0edloNSdg6L5ulChH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GillSans-bold.fntdata"/><Relationship Id="rId21" Type="http://schemas.openxmlformats.org/officeDocument/2006/relationships/font" Target="fonts/GillSans-regular.fntdata"/><Relationship Id="rId24" Type="http://schemas.openxmlformats.org/officeDocument/2006/relationships/font" Target="fonts/OpenSansLight-bold.fntdata"/><Relationship Id="rId23" Type="http://schemas.openxmlformats.org/officeDocument/2006/relationships/font" Target="fonts/OpenSans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Light-boldItalic.fntdata"/><Relationship Id="rId25" Type="http://schemas.openxmlformats.org/officeDocument/2006/relationships/font" Target="fonts/OpenSansLight-italic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340a94bfe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3a340a94bfe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a340a94bfe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a340a94bfe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9" name="Google Shape;159;g3a340a94bfe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9853f2246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399853f2246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a340a94bfe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3a340a94bfe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4" name="Google Shape;174;g3a340a94bfe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a340a94bfe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a340a94bfe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2" name="Google Shape;182;g3a340a94bfe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340a94bfe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a340a94bfe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9" name="Google Shape;189;g3a340a94bfe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340a94bfe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3a340a94bfe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340a94bfe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3a340a94bfe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" name="Google Shape;97;g3a340a94bfe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340a94bfe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3a340a94bfe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" name="Google Shape;105;g3a340a94bfe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340a94bfe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3a340a94bfe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g3a340a94bfe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340a94bfe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3a340a94bfe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1" name="Google Shape;121;g3a340a94bfe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a340a94bfe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a340a94bfe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9" name="Google Shape;129;g3a340a94bfe_0_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99853f2246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99853f2246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8" name="Google Shape;138;g399853f2246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9853f2246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399853f2246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44" y="1782"/>
            <a:ext cx="12185656" cy="684729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8"/>
          <p:cNvSpPr txBox="1"/>
          <p:nvPr>
            <p:ph type="ctrTitle"/>
          </p:nvPr>
        </p:nvSpPr>
        <p:spPr>
          <a:xfrm>
            <a:off x="1524000" y="1122363"/>
            <a:ext cx="9144000" cy="203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8"/>
          <p:cNvSpPr txBox="1"/>
          <p:nvPr>
            <p:ph idx="1" type="subTitle"/>
          </p:nvPr>
        </p:nvSpPr>
        <p:spPr>
          <a:xfrm>
            <a:off x="1524000" y="3429000"/>
            <a:ext cx="9144000" cy="1166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A picture containing graphical user interface&#10;&#10;Description automatically generated" id="19" name="Google Shape;1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2830" y="5402341"/>
            <a:ext cx="3645819" cy="832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44" y="0"/>
            <a:ext cx="12185656" cy="68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8"/>
          <p:cNvSpPr txBox="1"/>
          <p:nvPr>
            <p:ph type="ctrTitle"/>
          </p:nvPr>
        </p:nvSpPr>
        <p:spPr>
          <a:xfrm>
            <a:off x="1524000" y="1122363"/>
            <a:ext cx="9144000" cy="2037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8"/>
          <p:cNvSpPr txBox="1"/>
          <p:nvPr>
            <p:ph idx="1" type="subTitle"/>
          </p:nvPr>
        </p:nvSpPr>
        <p:spPr>
          <a:xfrm>
            <a:off x="1524000" y="3429000"/>
            <a:ext cx="9144000" cy="1166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A picture containing graphical user interface&#10;&#10;Description automatically generated" id="70" name="Google Shape;7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2830" y="5402341"/>
            <a:ext cx="3645819" cy="832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No Picture - 2">
  <p:cSld name="Content - No Picture - 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44" y="0"/>
            <a:ext cx="12179312" cy="68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9"/>
          <p:cNvSpPr txBox="1"/>
          <p:nvPr>
            <p:ph idx="1" type="body"/>
          </p:nvPr>
        </p:nvSpPr>
        <p:spPr>
          <a:xfrm>
            <a:off x="838200" y="1958009"/>
            <a:ext cx="10515600" cy="4218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51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/ Content">
  <p:cSld name="Title w/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0"/>
          <p:cNvSpPr txBox="1"/>
          <p:nvPr>
            <p:ph type="title"/>
          </p:nvPr>
        </p:nvSpPr>
        <p:spPr>
          <a:xfrm>
            <a:off x="719528" y="434690"/>
            <a:ext cx="107529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ill Sans"/>
              <a:buNone/>
              <a:defRPr b="0" i="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0"/>
          <p:cNvSpPr txBox="1"/>
          <p:nvPr>
            <p:ph idx="1" type="body"/>
          </p:nvPr>
        </p:nvSpPr>
        <p:spPr>
          <a:xfrm>
            <a:off x="719138" y="1296988"/>
            <a:ext cx="7302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064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picture - 2">
  <p:cSld name="Content and picture - 2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7506" y="-7588"/>
            <a:ext cx="12209507" cy="686784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0"/>
          <p:cNvSpPr txBox="1"/>
          <p:nvPr>
            <p:ph type="title"/>
          </p:nvPr>
        </p:nvSpPr>
        <p:spPr>
          <a:xfrm>
            <a:off x="949124" y="365125"/>
            <a:ext cx="1040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4400"/>
              <a:buFont typeface="Open Sans"/>
              <a:buNone/>
              <a:defRPr b="0" i="0">
                <a:solidFill>
                  <a:srgbClr val="54545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" type="body"/>
          </p:nvPr>
        </p:nvSpPr>
        <p:spPr>
          <a:xfrm>
            <a:off x="960699" y="2136913"/>
            <a:ext cx="63756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0"/>
          <p:cNvSpPr/>
          <p:nvPr>
            <p:ph idx="2" type="pic"/>
          </p:nvPr>
        </p:nvSpPr>
        <p:spPr>
          <a:xfrm>
            <a:off x="7483366" y="2101850"/>
            <a:ext cx="4183200" cy="4098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No Picture - 1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2191998" cy="68508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" type="body"/>
          </p:nvPr>
        </p:nvSpPr>
        <p:spPr>
          <a:xfrm>
            <a:off x="838200" y="1958009"/>
            <a:ext cx="10515600" cy="4218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51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Break - Closing Slide">
  <p:cSld name="Page Break - Closing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18" y="3564"/>
            <a:ext cx="12185664" cy="68544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2"/>
          <p:cNvSpPr txBox="1"/>
          <p:nvPr>
            <p:ph type="title"/>
          </p:nvPr>
        </p:nvSpPr>
        <p:spPr>
          <a:xfrm>
            <a:off x="1536700" y="1949873"/>
            <a:ext cx="6229913" cy="1984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4" name="Google Shape;3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4600" y="5553295"/>
            <a:ext cx="2811782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2"/>
          <p:cNvSpPr txBox="1"/>
          <p:nvPr>
            <p:ph idx="1" type="subTitle"/>
          </p:nvPr>
        </p:nvSpPr>
        <p:spPr>
          <a:xfrm>
            <a:off x="1536700" y="4203514"/>
            <a:ext cx="8636000" cy="952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Picture 2">
  <p:cSld name="Content_Picture 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2" y="3564"/>
            <a:ext cx="12198358" cy="685443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1"/>
          <p:cNvSpPr txBox="1"/>
          <p:nvPr>
            <p:ph type="title"/>
          </p:nvPr>
        </p:nvSpPr>
        <p:spPr>
          <a:xfrm>
            <a:off x="949124" y="365125"/>
            <a:ext cx="1040467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4400"/>
              <a:buFont typeface="Arial"/>
              <a:buNone/>
              <a:defRPr b="0" i="0">
                <a:solidFill>
                  <a:srgbClr val="5454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1"/>
          <p:cNvSpPr/>
          <p:nvPr>
            <p:ph idx="2" type="pic"/>
          </p:nvPr>
        </p:nvSpPr>
        <p:spPr>
          <a:xfrm>
            <a:off x="7523544" y="2106613"/>
            <a:ext cx="4225544" cy="385445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41"/>
          <p:cNvSpPr txBox="1"/>
          <p:nvPr>
            <p:ph idx="1" type="body"/>
          </p:nvPr>
        </p:nvSpPr>
        <p:spPr>
          <a:xfrm>
            <a:off x="960698" y="1958009"/>
            <a:ext cx="6304806" cy="4218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51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98caeccf0d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4" name="Google Shape;44;g398caeccf0d_1_0" title="VA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398caeccf0d_1_0" title="White_Endorsed@4x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5000" y="5563050"/>
            <a:ext cx="3158374" cy="7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398caeccf0d_1_0"/>
          <p:cNvSpPr txBox="1"/>
          <p:nvPr>
            <p:ph idx="2" type="title"/>
          </p:nvPr>
        </p:nvSpPr>
        <p:spPr>
          <a:xfrm>
            <a:off x="1536700" y="1949873"/>
            <a:ext cx="6229800" cy="19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0" i="0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g398caeccf0d_1_0"/>
          <p:cNvSpPr txBox="1"/>
          <p:nvPr>
            <p:ph idx="1" type="subTitle"/>
          </p:nvPr>
        </p:nvSpPr>
        <p:spPr>
          <a:xfrm>
            <a:off x="1536700" y="4203514"/>
            <a:ext cx="86361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picture - 1">
  <p:cSld name="Content and picture - 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3569"/>
            <a:ext cx="12198342" cy="686156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5"/>
          <p:cNvSpPr txBox="1"/>
          <p:nvPr>
            <p:ph type="title"/>
          </p:nvPr>
        </p:nvSpPr>
        <p:spPr>
          <a:xfrm>
            <a:off x="960698" y="365125"/>
            <a:ext cx="10393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4400"/>
              <a:buFont typeface="Open Sans"/>
              <a:buNone/>
              <a:defRPr b="0" i="0">
                <a:solidFill>
                  <a:srgbClr val="54545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5"/>
          <p:cNvSpPr txBox="1"/>
          <p:nvPr>
            <p:ph idx="1" type="body"/>
          </p:nvPr>
        </p:nvSpPr>
        <p:spPr>
          <a:xfrm>
            <a:off x="960699" y="2136913"/>
            <a:ext cx="6375600" cy="4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/>
          <p:nvPr>
            <p:ph idx="2" type="pic"/>
          </p:nvPr>
        </p:nvSpPr>
        <p:spPr>
          <a:xfrm>
            <a:off x="7483366" y="2101850"/>
            <a:ext cx="4183200" cy="4098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Picture">
  <p:cSld name="Content_Pictur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44" y="0"/>
            <a:ext cx="12179312" cy="685086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46"/>
          <p:cNvSpPr txBox="1"/>
          <p:nvPr>
            <p:ph type="title"/>
          </p:nvPr>
        </p:nvSpPr>
        <p:spPr>
          <a:xfrm>
            <a:off x="960698" y="365125"/>
            <a:ext cx="103931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4400"/>
              <a:buFont typeface="Arial"/>
              <a:buNone/>
              <a:defRPr b="0" i="0">
                <a:solidFill>
                  <a:srgbClr val="5454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6"/>
          <p:cNvSpPr/>
          <p:nvPr>
            <p:ph idx="2" type="pic"/>
          </p:nvPr>
        </p:nvSpPr>
        <p:spPr>
          <a:xfrm>
            <a:off x="7523544" y="2106613"/>
            <a:ext cx="4225544" cy="385445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46"/>
          <p:cNvSpPr txBox="1"/>
          <p:nvPr>
            <p:ph idx="1" type="body"/>
          </p:nvPr>
        </p:nvSpPr>
        <p:spPr>
          <a:xfrm>
            <a:off x="960698" y="1958009"/>
            <a:ext cx="6304806" cy="4218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51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Comparison/Lists">
  <p:cSld name="Content - Comparison/Lis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44" y="3564"/>
            <a:ext cx="12179311" cy="684373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4400"/>
              <a:buFont typeface="Arial"/>
              <a:buNone/>
              <a:defRPr b="0" i="0">
                <a:solidFill>
                  <a:srgbClr val="5454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7"/>
          <p:cNvSpPr txBox="1"/>
          <p:nvPr>
            <p:ph idx="1" type="body"/>
          </p:nvPr>
        </p:nvSpPr>
        <p:spPr>
          <a:xfrm>
            <a:off x="1600200" y="1858617"/>
            <a:ext cx="3962400" cy="4371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51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47"/>
          <p:cNvSpPr txBox="1"/>
          <p:nvPr>
            <p:ph idx="2" type="body"/>
          </p:nvPr>
        </p:nvSpPr>
        <p:spPr>
          <a:xfrm>
            <a:off x="6708913" y="1858617"/>
            <a:ext cx="3962400" cy="4371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5454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20.jp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>
            <p:ph type="ctrTitle"/>
          </p:nvPr>
        </p:nvSpPr>
        <p:spPr>
          <a:xfrm>
            <a:off x="1524000" y="1303275"/>
            <a:ext cx="9566700" cy="18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InformaCast Wearable Alert Badge Overview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1524000" y="3294100"/>
            <a:ext cx="103371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Empowering Staff. Accelerating Response. Protecting Students.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a340a94bfe_0_8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How Does It Work? (cont.)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" name="Google Shape;155;g3a340a94bfe_0_81" title="School-04.png"/>
          <p:cNvPicPr preferRelativeResize="0"/>
          <p:nvPr/>
        </p:nvPicPr>
        <p:blipFill rotWithShape="1">
          <a:blip r:embed="rId3">
            <a:alphaModFix/>
          </a:blip>
          <a:srcRect b="0" l="89" r="99" t="0"/>
          <a:stretch/>
        </p:blipFill>
        <p:spPr>
          <a:xfrm>
            <a:off x="454227" y="1339200"/>
            <a:ext cx="11148739" cy="58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a340a94bfe_0_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What We Hope to Achieve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g3a340a94bfe_0_33"/>
          <p:cNvSpPr txBox="1"/>
          <p:nvPr>
            <p:ph idx="1" type="body"/>
          </p:nvPr>
        </p:nvSpPr>
        <p:spPr>
          <a:xfrm>
            <a:off x="700400" y="1958000"/>
            <a:ext cx="52563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11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Char char="•"/>
            </a:pPr>
            <a:r>
              <a:rPr lang="en-US" sz="2700"/>
              <a:t>Staff feel empowered and supported</a:t>
            </a:r>
            <a:endParaRPr sz="2700"/>
          </a:p>
          <a:p>
            <a:pPr indent="-3911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Char char="•"/>
            </a:pPr>
            <a:r>
              <a:rPr lang="en-US" sz="2700"/>
              <a:t>School leaders gain clearer awareness of incidents</a:t>
            </a:r>
            <a:endParaRPr sz="2700"/>
          </a:p>
          <a:p>
            <a:pPr indent="-3911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Char char="•"/>
            </a:pPr>
            <a:r>
              <a:rPr lang="en-US" sz="2700"/>
              <a:t>Better collaboration for a calmer, faster, more consistent response</a:t>
            </a:r>
            <a:endParaRPr sz="2700"/>
          </a:p>
          <a:p>
            <a:pPr indent="-39116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60"/>
              <a:buChar char="•"/>
            </a:pPr>
            <a:r>
              <a:rPr lang="en-US" sz="2700"/>
              <a:t>Becomes a physical representation of our commitment to student safety</a:t>
            </a:r>
            <a:endParaRPr sz="2700"/>
          </a:p>
        </p:txBody>
      </p:sp>
      <p:pic>
        <p:nvPicPr>
          <p:cNvPr id="163" name="Google Shape;163;g3a340a94bfe_0_33" title="Safety-and-security-team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5450" y="1958000"/>
            <a:ext cx="4381374" cy="438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9853f2246_0_23"/>
          <p:cNvSpPr txBox="1"/>
          <p:nvPr>
            <p:ph type="title"/>
          </p:nvPr>
        </p:nvSpPr>
        <p:spPr>
          <a:xfrm>
            <a:off x="949124" y="365125"/>
            <a:ext cx="1040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>
                <a:solidFill>
                  <a:schemeClr val="dk1"/>
                </a:solidFill>
              </a:rPr>
              <a:t>Alyssa’s Law Compliance</a:t>
            </a:r>
            <a:endParaRPr/>
          </a:p>
        </p:txBody>
      </p:sp>
      <p:sp>
        <p:nvSpPr>
          <p:cNvPr id="169" name="Google Shape;169;g399853f2246_0_23"/>
          <p:cNvSpPr txBox="1"/>
          <p:nvPr>
            <p:ph idx="1" type="body"/>
          </p:nvPr>
        </p:nvSpPr>
        <p:spPr>
          <a:xfrm>
            <a:off x="960700" y="2136925"/>
            <a:ext cx="3755100" cy="4641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Proposed state and federal regulations requiring this type of solution</a:t>
            </a:r>
            <a:endParaRPr sz="2400"/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Want to be proactive in addressing the requirements</a:t>
            </a:r>
            <a:endParaRPr sz="2400"/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All panic button </a:t>
            </a:r>
            <a:r>
              <a:rPr lang="en-US" sz="2400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options</a:t>
            </a:r>
            <a:r>
              <a:rPr lang="en-US" sz="2400"/>
              <a:t> can trigger a silent notification</a:t>
            </a:r>
            <a:endParaRPr/>
          </a:p>
          <a:p>
            <a:pPr indent="-36957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/>
              <a:t>Panic button trigger can include a push to RapidSOS for 911 dispatcher notification</a:t>
            </a:r>
            <a:endParaRPr>
              <a:highlight>
                <a:schemeClr val="accent4"/>
              </a:highlight>
            </a:endParaRPr>
          </a:p>
        </p:txBody>
      </p:sp>
      <p:pic>
        <p:nvPicPr>
          <p:cNvPr id="170" name="Google Shape;170;g399853f2246_0_23" title="Duress-IC-Diagram_2025.png"/>
          <p:cNvPicPr preferRelativeResize="0"/>
          <p:nvPr/>
        </p:nvPicPr>
        <p:blipFill rotWithShape="1">
          <a:blip r:embed="rId3">
            <a:alphaModFix/>
          </a:blip>
          <a:srcRect b="119" l="0" r="0" t="109"/>
          <a:stretch/>
        </p:blipFill>
        <p:spPr>
          <a:xfrm>
            <a:off x="4891725" y="2449850"/>
            <a:ext cx="7209702" cy="353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340a94bfe_0_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Adding to Our Environment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g3a340a94bfe_0_39"/>
          <p:cNvSpPr txBox="1"/>
          <p:nvPr>
            <p:ph idx="1" type="body"/>
          </p:nvPr>
        </p:nvSpPr>
        <p:spPr>
          <a:xfrm>
            <a:off x="700400" y="1958000"/>
            <a:ext cx="52563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5950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Directly integrates with existing InformaCast software</a:t>
            </a:r>
            <a:endParaRPr/>
          </a:p>
          <a:p>
            <a:pPr indent="-35950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Uses </a:t>
            </a:r>
            <a:r>
              <a:rPr lang="en-US"/>
              <a:t>LORAwan/BLE Technology</a:t>
            </a:r>
            <a:endParaRPr/>
          </a:p>
          <a:p>
            <a:pPr indent="-3467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Dedicated system separate from school wifi/network</a:t>
            </a:r>
            <a:endParaRPr/>
          </a:p>
          <a:p>
            <a:pPr indent="-35950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It includes:</a:t>
            </a:r>
            <a:endParaRPr/>
          </a:p>
          <a:p>
            <a:pPr indent="-3467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InformaCast Wearable Alert Badges</a:t>
            </a:r>
            <a:endParaRPr/>
          </a:p>
          <a:p>
            <a:pPr indent="-32702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Assigned to each staff member</a:t>
            </a:r>
            <a:endParaRPr/>
          </a:p>
          <a:p>
            <a:pPr indent="-3467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BLE Beacons and Supervisors</a:t>
            </a:r>
            <a:endParaRPr/>
          </a:p>
          <a:p>
            <a:pPr indent="-32702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Placed around the school to provide floor- and room-level accurate location information and system/battery monitoring</a:t>
            </a:r>
            <a:endParaRPr/>
          </a:p>
          <a:p>
            <a:pPr indent="-3467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LoRaWAN Gateway</a:t>
            </a:r>
            <a:endParaRPr/>
          </a:p>
          <a:p>
            <a:pPr indent="-32702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Single device that acts a path to the cloud to send alert, location, and ID info to InformaCast</a:t>
            </a:r>
            <a:endParaRPr/>
          </a:p>
        </p:txBody>
      </p:sp>
      <p:pic>
        <p:nvPicPr>
          <p:cNvPr id="178" name="Google Shape;178;g3a340a94bfe_0_39" title="Devi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1925" y="1958000"/>
            <a:ext cx="4665651" cy="466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340a94bfe_0_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Cost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g3a340a94bfe_0_46"/>
          <p:cNvSpPr txBox="1"/>
          <p:nvPr>
            <p:ph idx="1" type="body"/>
          </p:nvPr>
        </p:nvSpPr>
        <p:spPr>
          <a:xfrm>
            <a:off x="700400" y="1958000"/>
            <a:ext cx="75924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75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60"/>
              <a:buChar char="•"/>
            </a:pPr>
            <a:r>
              <a:rPr lang="en-US"/>
              <a:t>Price is based on number of staff and number of buildings</a:t>
            </a:r>
            <a:endParaRPr/>
          </a:p>
          <a:p>
            <a:pPr indent="-3975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60"/>
              <a:buChar char="•"/>
            </a:pPr>
            <a:r>
              <a:rPr lang="en-US"/>
              <a:t>It includes all the hardware, software and professional services needed for deployment</a:t>
            </a:r>
            <a:endParaRPr/>
          </a:p>
          <a:p>
            <a:pPr indent="-3975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60"/>
              <a:buChar char="•"/>
            </a:pPr>
            <a:r>
              <a:rPr lang="en-US"/>
              <a:t>Hardware is a </a:t>
            </a:r>
            <a:r>
              <a:rPr lang="en-US"/>
              <a:t>capital</a:t>
            </a:r>
            <a:r>
              <a:rPr lang="en-US"/>
              <a:t> expense rather than being billed as a recurring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service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Initial upfront expense but more savings long term compared to other offerings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340a94bfe_0_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Implementation &amp; Support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g3a340a94bfe_0_52"/>
          <p:cNvSpPr txBox="1"/>
          <p:nvPr>
            <p:ph idx="1" type="body"/>
          </p:nvPr>
        </p:nvSpPr>
        <p:spPr>
          <a:xfrm>
            <a:off x="700400" y="1958000"/>
            <a:ext cx="52563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35950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Singlewire delivers a proven </a:t>
            </a:r>
            <a:r>
              <a:rPr lang="en-US"/>
              <a:t>deployment</a:t>
            </a:r>
            <a:r>
              <a:rPr lang="en-US"/>
              <a:t> process by </a:t>
            </a:r>
            <a:r>
              <a:rPr lang="en-US"/>
              <a:t>partnering with our IT and safety teams to:</a:t>
            </a:r>
            <a:endParaRPr/>
          </a:p>
          <a:p>
            <a:pPr indent="-3467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Establish a safety and communication plan</a:t>
            </a:r>
            <a:endParaRPr/>
          </a:p>
          <a:p>
            <a:pPr indent="-3467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Install, setup, and test</a:t>
            </a:r>
            <a:endParaRPr/>
          </a:p>
          <a:p>
            <a:pPr indent="-3467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Configure foundational features</a:t>
            </a:r>
            <a:endParaRPr/>
          </a:p>
          <a:p>
            <a:pPr indent="-3467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Optimize the system to achieve the most value</a:t>
            </a:r>
            <a:endParaRPr/>
          </a:p>
          <a:p>
            <a:pPr indent="-35950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Additional personalized training is also available</a:t>
            </a:r>
            <a:endParaRPr/>
          </a:p>
          <a:p>
            <a:pPr indent="-35950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All customers have access to vast on-demand virtual library of resources</a:t>
            </a:r>
            <a:endParaRPr/>
          </a:p>
        </p:txBody>
      </p:sp>
      <p:pic>
        <p:nvPicPr>
          <p:cNvPr id="193" name="Google Shape;193;g3a340a94bfe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277" y="1957999"/>
            <a:ext cx="7670026" cy="43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340a94bfe_0_64"/>
          <p:cNvSpPr txBox="1"/>
          <p:nvPr>
            <p:ph type="title"/>
          </p:nvPr>
        </p:nvSpPr>
        <p:spPr>
          <a:xfrm>
            <a:off x="1461700" y="2975999"/>
            <a:ext cx="62298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>
            <p:ph type="title"/>
          </p:nvPr>
        </p:nvSpPr>
        <p:spPr>
          <a:xfrm>
            <a:off x="949124" y="365125"/>
            <a:ext cx="10404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5456"/>
              </a:buClr>
              <a:buSzPts val="4400"/>
              <a:buFont typeface="Arial"/>
              <a:buNone/>
            </a:pPr>
            <a:r>
              <a:rPr lang="en-US"/>
              <a:t>Who is Singlewire Software?</a:t>
            </a:r>
            <a:endParaRPr/>
          </a:p>
        </p:txBody>
      </p:sp>
      <p:sp>
        <p:nvSpPr>
          <p:cNvPr id="90" name="Google Shape;90;p3"/>
          <p:cNvSpPr txBox="1"/>
          <p:nvPr>
            <p:ph idx="1" type="body"/>
          </p:nvPr>
        </p:nvSpPr>
        <p:spPr>
          <a:xfrm>
            <a:off x="960700" y="2136925"/>
            <a:ext cx="5090700" cy="46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07039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A trusted school safety vendor with 20+ years helping K-12 schools protect students and staff daily.</a:t>
            </a:r>
            <a:endParaRPr/>
          </a:p>
          <a:p>
            <a:pPr indent="-207039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Provider of reliable, easy-to-use communication and safety tools for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emergency and daily operations</a:t>
            </a:r>
            <a:r>
              <a:rPr lang="en-US"/>
              <a:t>.</a:t>
            </a:r>
            <a:endParaRPr/>
          </a:p>
          <a:p>
            <a:pPr indent="-207039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A proud partner of The “I Love U Guys” Foundation and Make Our Schools Safe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3"/>
          <p:cNvPicPr preferRelativeResize="0"/>
          <p:nvPr/>
        </p:nvPicPr>
        <p:blipFill rotWithShape="1">
          <a:blip r:embed="rId3">
            <a:alphaModFix/>
          </a:blip>
          <a:srcRect b="5822" l="0" r="0" t="5822"/>
          <a:stretch/>
        </p:blipFill>
        <p:spPr>
          <a:xfrm>
            <a:off x="6357650" y="2136925"/>
            <a:ext cx="5488800" cy="3233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92" name="Google Shape;92;p3" title="mos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1025" y="5546847"/>
            <a:ext cx="2085426" cy="117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 title="ilug logo positive (2)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7649" y="5816126"/>
            <a:ext cx="2735775" cy="634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340a94bfe_0_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Why We Need This Solution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g3a340a94bfe_0_2"/>
          <p:cNvSpPr txBox="1"/>
          <p:nvPr>
            <p:ph idx="1" type="body"/>
          </p:nvPr>
        </p:nvSpPr>
        <p:spPr>
          <a:xfrm>
            <a:off x="700400" y="1958000"/>
            <a:ext cx="58350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15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Seconds count when issues arise</a:t>
            </a:r>
            <a:endParaRPr/>
          </a:p>
          <a:p>
            <a:pPr indent="-215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Delays can escalate situations and risk</a:t>
            </a:r>
            <a:endParaRPr/>
          </a:p>
          <a:p>
            <a:pPr indent="-215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Staff often resort to using unreliable or time consuming methods to request help</a:t>
            </a:r>
            <a:endParaRPr/>
          </a:p>
          <a:p>
            <a:pPr indent="-215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We</a:t>
            </a:r>
            <a:r>
              <a:rPr lang="en-US"/>
              <a:t> need to know who needs help and where they are as quickly as possible</a:t>
            </a:r>
            <a:endParaRPr/>
          </a:p>
          <a:p>
            <a:pPr indent="-215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We want to stay ahead of potential future legislation requirements</a:t>
            </a:r>
            <a:endParaRPr/>
          </a:p>
        </p:txBody>
      </p:sp>
      <p:pic>
        <p:nvPicPr>
          <p:cNvPr descr="Hourglass (Provided by Getty Images)" id="101" name="Google Shape;101;g3a340a94bfe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075" y="1958000"/>
            <a:ext cx="4618199" cy="461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a340a94bfe_0_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How the Badge Works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g3a340a94bfe_0_9"/>
          <p:cNvSpPr txBox="1"/>
          <p:nvPr>
            <p:ph idx="1" type="body"/>
          </p:nvPr>
        </p:nvSpPr>
        <p:spPr>
          <a:xfrm>
            <a:off x="700400" y="1958000"/>
            <a:ext cx="52563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598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60"/>
              <a:buChar char="•"/>
            </a:pPr>
            <a:r>
              <a:rPr lang="en-US"/>
              <a:t>The InformaCast Wearable Alert Badge: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Offers a</a:t>
            </a:r>
            <a:r>
              <a:rPr lang="en-US"/>
              <a:t> discreet, wearable device that lets staff request immediate assistance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Comes with two button press options for staff assistance and school-wide emergencies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Provides floor- and room-level accurate location information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Is </a:t>
            </a:r>
            <a:r>
              <a:rPr lang="en-US"/>
              <a:t>backed by a robust critical communication and incident management software</a:t>
            </a:r>
            <a:endParaRPr/>
          </a:p>
        </p:txBody>
      </p:sp>
      <p:pic>
        <p:nvPicPr>
          <p:cNvPr id="109" name="Google Shape;109;g3a340a94bfe_0_9" title="InformaCast-Wearable-Alert-Badge-600x600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3350" y="1958000"/>
            <a:ext cx="4543226" cy="454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340a94bfe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Everyday Staff Support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g3a340a94bfe_0_19"/>
          <p:cNvSpPr txBox="1"/>
          <p:nvPr>
            <p:ph idx="1" type="body"/>
          </p:nvPr>
        </p:nvSpPr>
        <p:spPr>
          <a:xfrm>
            <a:off x="700400" y="1958000"/>
            <a:ext cx="52563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598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60"/>
              <a:buChar char="•"/>
            </a:pPr>
            <a:r>
              <a:rPr lang="en-US"/>
              <a:t>Staff press the button </a:t>
            </a: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three</a:t>
            </a:r>
            <a:r>
              <a:rPr lang="en-US"/>
              <a:t> times to request help for: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Disruptive students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Fights in a hallway or classroom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Health concern (vomiting, fainting, headaches, etc.)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Building issues or vandalism</a:t>
            </a:r>
            <a:endParaRPr/>
          </a:p>
          <a:p>
            <a:pPr indent="-3975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60"/>
              <a:buChar char="•"/>
            </a:pPr>
            <a:r>
              <a:rPr lang="en-US"/>
              <a:t>School leaders receive name and location to direct assistance</a:t>
            </a:r>
            <a:endParaRPr/>
          </a:p>
        </p:txBody>
      </p:sp>
      <p:pic>
        <p:nvPicPr>
          <p:cNvPr id="117" name="Google Shape;117;g3a340a94bfe_0_19" title="Teacher-InformaCast-Wearable-Alert-Badge-6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6950" y="1958000"/>
            <a:ext cx="4500375" cy="45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340a94bfe_0_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Critical Emergency Support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g3a340a94bfe_0_27"/>
          <p:cNvSpPr txBox="1"/>
          <p:nvPr>
            <p:ph idx="1" type="body"/>
          </p:nvPr>
        </p:nvSpPr>
        <p:spPr>
          <a:xfrm>
            <a:off x="700400" y="1958000"/>
            <a:ext cx="52563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593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Staff press the button </a:t>
            </a: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six </a:t>
            </a:r>
            <a:r>
              <a:rPr lang="en-US"/>
              <a:t>times to signal a large-</a:t>
            </a:r>
            <a:r>
              <a:rPr lang="en-US"/>
              <a:t>scale</a:t>
            </a:r>
            <a:r>
              <a:rPr lang="en-US"/>
              <a:t> emergency, like:</a:t>
            </a:r>
            <a:endParaRPr/>
          </a:p>
          <a:p>
            <a:pPr indent="-3695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Violent intruder</a:t>
            </a:r>
            <a:endParaRPr/>
          </a:p>
          <a:p>
            <a:pPr indent="-3695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Active shooter</a:t>
            </a:r>
            <a:endParaRPr/>
          </a:p>
          <a:p>
            <a:pPr indent="-3695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Medical emergency (heart attack, stroke, broken bones, etc.)</a:t>
            </a:r>
            <a:endParaRPr/>
          </a:p>
          <a:p>
            <a:pPr indent="-3695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Fire, gas leak, chemical spill, or other severe building issue</a:t>
            </a:r>
            <a:endParaRPr/>
          </a:p>
          <a:p>
            <a:pPr indent="-38484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Alerts are broadcast throughout the school and 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can directly notify first responders</a:t>
            </a:r>
            <a:endParaRPr/>
          </a:p>
        </p:txBody>
      </p:sp>
      <p:pic>
        <p:nvPicPr>
          <p:cNvPr descr="close-up of police car lights with policemen walking by (Provided by Getty Images)" id="125" name="Google Shape;125;g3a340a94bfe_0_27"/>
          <p:cNvPicPr preferRelativeResize="0"/>
          <p:nvPr/>
        </p:nvPicPr>
        <p:blipFill rotWithShape="1">
          <a:blip r:embed="rId3">
            <a:alphaModFix/>
          </a:blip>
          <a:srcRect b="-9" l="2856" r="0" t="2486"/>
          <a:stretch/>
        </p:blipFill>
        <p:spPr>
          <a:xfrm>
            <a:off x="6396125" y="1958000"/>
            <a:ext cx="5579203" cy="436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a340a94bfe_0_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Why This Badge?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g3a340a94bfe_0_68"/>
          <p:cNvSpPr txBox="1"/>
          <p:nvPr>
            <p:ph idx="1" type="body"/>
          </p:nvPr>
        </p:nvSpPr>
        <p:spPr>
          <a:xfrm>
            <a:off x="700400" y="1958000"/>
            <a:ext cx="60600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8484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Only wearable built exclusively for the InformaCast platform</a:t>
            </a:r>
            <a:endParaRPr/>
          </a:p>
          <a:p>
            <a:pPr indent="-3695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Send targeted alerts that include location on a map</a:t>
            </a:r>
            <a:endParaRPr/>
          </a:p>
          <a:p>
            <a:pPr indent="-3695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Reach first responders </a:t>
            </a:r>
            <a:endParaRPr/>
          </a:p>
          <a:p>
            <a:pPr indent="-3695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Deliver text, audio, and visual alerts to on-site and mobile devices</a:t>
            </a:r>
            <a:endParaRPr/>
          </a:p>
          <a:p>
            <a:pPr indent="-38484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Two button press options for daily and emergency issues</a:t>
            </a:r>
            <a:endParaRPr/>
          </a:p>
          <a:p>
            <a:pPr indent="-38484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Built-in safeguards to prevent accidental activation</a:t>
            </a:r>
            <a:endParaRPr/>
          </a:p>
          <a:p>
            <a:pPr indent="-38484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Scalable for future expansion</a:t>
            </a:r>
            <a:endParaRPr/>
          </a:p>
          <a:p>
            <a:pPr indent="-38484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1-year rechargeable battery</a:t>
            </a:r>
            <a:endParaRPr/>
          </a:p>
        </p:txBody>
      </p:sp>
      <p:pic>
        <p:nvPicPr>
          <p:cNvPr id="133" name="Google Shape;133;g3a340a94bfe_0_68" title="Beacon_Hand_Dims.png"/>
          <p:cNvPicPr preferRelativeResize="0"/>
          <p:nvPr/>
        </p:nvPicPr>
        <p:blipFill rotWithShape="1">
          <a:blip r:embed="rId3">
            <a:alphaModFix/>
          </a:blip>
          <a:srcRect b="0" l="1812" r="1802" t="0"/>
          <a:stretch/>
        </p:blipFill>
        <p:spPr>
          <a:xfrm>
            <a:off x="7519889" y="1394136"/>
            <a:ext cx="3345250" cy="334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a340a94bfe_0_68" title="Badge_Dims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3918" y="3872579"/>
            <a:ext cx="2985426" cy="29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99853f2246_0_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Addressing Potential Concerns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g399853f2246_0_2"/>
          <p:cNvSpPr txBox="1"/>
          <p:nvPr>
            <p:ph idx="1" type="body"/>
          </p:nvPr>
        </p:nvSpPr>
        <p:spPr>
          <a:xfrm>
            <a:off x="700400" y="1958000"/>
            <a:ext cx="60600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7217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False alarms</a:t>
            </a:r>
            <a:endParaRPr/>
          </a:p>
          <a:p>
            <a:pPr indent="-3581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Requires multiple presses to activate</a:t>
            </a:r>
            <a:endParaRPr/>
          </a:p>
          <a:p>
            <a:pPr indent="-3581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Won’t activate with a single press or by being held down</a:t>
            </a:r>
            <a:endParaRPr/>
          </a:p>
          <a:p>
            <a:pPr indent="-37217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Tracking</a:t>
            </a:r>
            <a:endParaRPr/>
          </a:p>
          <a:p>
            <a:pPr indent="-3581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Staff are only tracked when badge is activated</a:t>
            </a:r>
            <a:endParaRPr/>
          </a:p>
          <a:p>
            <a:pPr indent="-3581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Tracking ends when incidents are resolved</a:t>
            </a:r>
            <a:endParaRPr/>
          </a:p>
          <a:p>
            <a:pPr indent="-372173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Failures</a:t>
            </a:r>
            <a:endParaRPr/>
          </a:p>
          <a:p>
            <a:pPr indent="-3581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Battery life lasts for 1-year per charge</a:t>
            </a:r>
            <a:endParaRPr/>
          </a:p>
          <a:p>
            <a:pPr indent="-3581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LEDs let staff know if message has been received</a:t>
            </a:r>
            <a:endParaRPr/>
          </a:p>
          <a:p>
            <a:pPr indent="-3581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InformaCast software offers additional methods to activate alerts</a:t>
            </a:r>
            <a:endParaRPr/>
          </a:p>
        </p:txBody>
      </p:sp>
      <p:pic>
        <p:nvPicPr>
          <p:cNvPr id="142" name="Google Shape;142;g399853f2246_0_2" title="IC Alert Badge.jpg"/>
          <p:cNvPicPr preferRelativeResize="0"/>
          <p:nvPr/>
        </p:nvPicPr>
        <p:blipFill rotWithShape="1">
          <a:blip r:embed="rId3">
            <a:alphaModFix/>
          </a:blip>
          <a:srcRect b="0" l="7168" r="20493" t="0"/>
          <a:stretch/>
        </p:blipFill>
        <p:spPr>
          <a:xfrm>
            <a:off x="6912800" y="1958000"/>
            <a:ext cx="4755400" cy="438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9853f2246_0_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How Does It Work?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g399853f2246_0_16"/>
          <p:cNvSpPr txBox="1"/>
          <p:nvPr>
            <p:ph idx="1" type="body"/>
          </p:nvPr>
        </p:nvSpPr>
        <p:spPr>
          <a:xfrm>
            <a:off x="700400" y="1958000"/>
            <a:ext cx="60600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-35950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Staff are </a:t>
            </a:r>
            <a:r>
              <a:rPr lang="en-US"/>
              <a:t>assigned</a:t>
            </a:r>
            <a:r>
              <a:rPr lang="en-US"/>
              <a:t> badges</a:t>
            </a:r>
            <a:endParaRPr/>
          </a:p>
          <a:p>
            <a:pPr indent="-35950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When issues arise they have two options:</a:t>
            </a:r>
            <a:endParaRPr/>
          </a:p>
          <a:p>
            <a:pPr indent="-3467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3 presses - Staff  (fight in the hall, health concern)</a:t>
            </a:r>
            <a:endParaRPr/>
          </a:p>
          <a:p>
            <a:pPr indent="-3467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6 presses - organization-wide emergency (active shooter)</a:t>
            </a:r>
            <a:endParaRPr/>
          </a:p>
          <a:p>
            <a:pPr indent="-35950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Badge receives location from nearby BLE Beacons</a:t>
            </a:r>
            <a:endParaRPr/>
          </a:p>
          <a:p>
            <a:pPr indent="-35950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Notifications go out with location highlighted on a map</a:t>
            </a:r>
            <a:endParaRPr/>
          </a:p>
          <a:p>
            <a:pPr indent="-35950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5000"/>
              <a:buChar char="•"/>
            </a:pPr>
            <a:r>
              <a:rPr lang="en-US"/>
              <a:t>Individual is only tracked when badge is activated </a:t>
            </a:r>
            <a:endParaRPr/>
          </a:p>
          <a:p>
            <a:pPr indent="-34671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Tracking ends when an incident is resolved</a:t>
            </a:r>
            <a:endParaRPr/>
          </a:p>
        </p:txBody>
      </p:sp>
      <p:pic>
        <p:nvPicPr>
          <p:cNvPr id="149" name="Google Shape;149;g399853f2246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6625" y="1958000"/>
            <a:ext cx="5632725" cy="43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8C63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